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57" r:id="rId5"/>
    <p:sldId id="314" r:id="rId6"/>
    <p:sldId id="311" r:id="rId7"/>
    <p:sldId id="317" r:id="rId8"/>
    <p:sldId id="315" r:id="rId9"/>
    <p:sldId id="316" r:id="rId10"/>
    <p:sldId id="31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E6E4-4744-4938-BEBD-D64E3D1F2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8203C-A9F5-49AF-BBC4-E75889239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05EC3-6639-437C-9B11-D8AC7AE7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25780-2335-4160-A7CE-60BAD559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F8434-EDB8-41FA-8D76-C7832861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4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5E13-F2C4-4DA5-AD5A-23BFA12C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38ED2-CF9C-45E8-B5D2-193C1D00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15D6F-3581-47D4-A68C-FB0B8945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CFD39-A5C2-4438-A645-ADFE8FB5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C478-676A-44E2-9BB7-67480466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3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05CAD-0E53-476B-B9BE-D4F93BE7C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398E-C162-4DD2-B6CF-FB54AED65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AED8-72F4-484E-994A-03CB340B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84EAD-5611-4EE5-BFA8-D9A50FF6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8AC3B-2A1B-4D35-89DF-90C17D66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E2E5-0856-4C9E-A503-12C328C0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BD4C-548F-4300-8119-DC2D3ADA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E09E-8E87-46B5-A88C-C4C36F3A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4330-7B62-4E17-BB2D-8E9E7C87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9058-8888-43A7-97FE-1654C2DE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9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4FEA-9BE9-4999-BE8B-10B00924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11F1A-F8CD-4BD7-9DA4-68B669F75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43C07-6E01-4EE8-B97E-08119E6F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96FD-C776-4EF1-A78D-B717E39F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3EC73-6D3C-4575-904D-47894E16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0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D0D2-94D3-4ACA-84B3-33953C16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3754-A0E0-4312-AD4C-FEBCD302C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43EBB-F509-489A-BA3C-59DD22A8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5F2C8-3FCD-44BB-89CD-E2A7C9DF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06EFE-4E1A-4230-A703-53562103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76ECA-FF01-4C5F-8552-48758868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1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BDAA-523C-491D-9070-EBA60A35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79248-23D0-458D-8BC8-989E1BC72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C643-74DB-46D2-95B2-D35A622F1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A4BA7-E953-4D64-BBE3-B567B2FBB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4336A-1E32-4AE8-AE32-2767D4C62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EEB3A-2A93-43D4-8B6E-91470999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7F02D-73B1-498E-86D8-933AAF57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76C08-597C-4294-9F63-1C60F8D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8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2E40-55EC-4FC6-97B9-1BAAE8F3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9121A-667C-41D2-8F8C-6D291191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0FF14-BE34-40C1-8B22-D398FC09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878DC-BD06-48AD-B6AE-E681C0FF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3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055F1-732C-403D-A61E-6E7E450E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7310D8-89EF-4471-A067-2E5BA5A3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E666B-F0FC-41DF-908E-4BC62299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6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4FFB-577A-4ABF-BB4B-A88B26D2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C3AB-0564-4667-A4BE-C95E3939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75BCA-3A84-45DD-9613-1C160D973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32A31-DEEE-41C2-900E-FFC6399F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D77F4-6833-4AE7-AAF4-D36C9DED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A7C96-352A-4A3A-AB69-88A991C7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4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3DE7-2406-4CDD-95EB-D02F5077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89FC3-3995-4F1F-A66C-C733EE7A6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75993-7657-4698-9D3D-A8F9D5C18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5FA71-E3B5-4D74-8B67-33522C026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40C0C-C9EF-4AC5-AF28-F0AD8CD3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0359B-5AEB-43BD-BC6E-F1FF0D43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9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85FF0-8009-429F-BE9A-FB0A429F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97F7-1C0A-4BA1-8901-7C8FF372D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DCFFF-2B40-4CC9-BC6B-32B686B13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78DB6-65FC-4F28-84C6-47493D980159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851A7-F3AD-4D24-A14B-D324DA33D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51BBE-FA96-4449-B9F9-E829AAE27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0393E-AFE4-45BB-9B22-CCC696CB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4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6C42-073F-4E2B-826E-63FAEC278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Introduction to Generalized Linear Mixed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6FDDB-CF67-4D35-B6A6-6D642DF4F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M. Adams and Beth Ross</a:t>
            </a:r>
          </a:p>
          <a:p>
            <a:r>
              <a:rPr lang="en-US" dirty="0"/>
              <a:t>8/5 – 8/6/2021</a:t>
            </a:r>
          </a:p>
        </p:txBody>
      </p:sp>
    </p:spTree>
    <p:extLst>
      <p:ext uri="{BB962C8B-B14F-4D97-AF65-F5344CB8AC3E}">
        <p14:creationId xmlns:p14="http://schemas.microsoft.com/office/powerpoint/2010/main" val="2900295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F72B8-9F55-4A94-8713-39A36BB3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D23C6-2E4B-4026-AC87-4CAA8EE43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Spurious relations can be common</a:t>
            </a:r>
          </a:p>
          <a:p>
            <a:pPr lvl="1"/>
            <a:r>
              <a:rPr lang="en-US" dirty="0"/>
              <a:t>These models are hard to fit and there could be issues that are difficult to spot at first glance</a:t>
            </a:r>
          </a:p>
          <a:p>
            <a:r>
              <a:rPr lang="en-US" i="1" dirty="0"/>
              <a:t>p</a:t>
            </a:r>
            <a:r>
              <a:rPr lang="en-US" dirty="0"/>
              <a:t>-values for random effects can be hard to interpret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-values in general are already highly arbitrary</a:t>
            </a:r>
          </a:p>
          <a:p>
            <a:pPr lvl="1"/>
            <a:r>
              <a:rPr lang="en-US" dirty="0"/>
              <a:t>You need to estimate your degrees of freedom in a random effect and there is debate over what is the appropriate way to handle that</a:t>
            </a:r>
          </a:p>
          <a:p>
            <a:r>
              <a:rPr lang="en-US" dirty="0"/>
              <a:t>Assessing goodness-of-fit</a:t>
            </a:r>
          </a:p>
          <a:p>
            <a:pPr lvl="1"/>
            <a:r>
              <a:rPr lang="en-US" dirty="0"/>
              <a:t>Marginal and conditional assessments of SSE </a:t>
            </a:r>
            <a:r>
              <a:rPr lang="en-US" dirty="0" err="1"/>
              <a:t>GoF</a:t>
            </a:r>
            <a:r>
              <a:rPr lang="en-US" dirty="0"/>
              <a:t> estimators</a:t>
            </a:r>
          </a:p>
          <a:p>
            <a:pPr lvl="2"/>
            <a:r>
              <a:rPr lang="en-US" dirty="0"/>
              <a:t>Essentially with or without the random effect</a:t>
            </a:r>
          </a:p>
          <a:p>
            <a:pPr lvl="1"/>
            <a:r>
              <a:rPr lang="en-US" dirty="0"/>
              <a:t>Estimates can be difficult to compare across models</a:t>
            </a:r>
          </a:p>
          <a:p>
            <a:pPr lvl="2"/>
            <a:r>
              <a:rPr lang="en-US" dirty="0"/>
              <a:t>Degrees of freedom are tricky so AIC-based model selection requires assumptions</a:t>
            </a:r>
          </a:p>
          <a:p>
            <a:pPr lvl="2"/>
            <a:r>
              <a:rPr lang="en-US" dirty="0"/>
              <a:t>Models are fit with REML which violates assumptions if its included in AIC</a:t>
            </a:r>
          </a:p>
        </p:txBody>
      </p:sp>
    </p:spTree>
    <p:extLst>
      <p:ext uri="{BB962C8B-B14F-4D97-AF65-F5344CB8AC3E}">
        <p14:creationId xmlns:p14="http://schemas.microsoft.com/office/powerpoint/2010/main" val="3003548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A485-8A02-4CA4-8B39-3D28A1D9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30" y="2623133"/>
            <a:ext cx="467619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revisiting the tick abundance data set with an eye to individual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3B981-83A8-4C7B-82F5-F4D381FE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139" y="-888481"/>
            <a:ext cx="5809861" cy="77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6254-3465-4C9F-BA8C-DCCA99D0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Linear Mixed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1E89-2A91-4B48-93EB-73A6253D5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630"/>
            <a:ext cx="6233719" cy="2709644"/>
          </a:xfrm>
        </p:spPr>
        <p:txBody>
          <a:bodyPr/>
          <a:lstStyle/>
          <a:p>
            <a:r>
              <a:rPr lang="en-US" dirty="0"/>
              <a:t>What are we mixing again?</a:t>
            </a:r>
          </a:p>
        </p:txBody>
      </p:sp>
      <p:pic>
        <p:nvPicPr>
          <p:cNvPr id="2052" name="Picture 4" descr="Awesome Gif Image: Me Stirring The Pot Gif">
            <a:extLst>
              <a:ext uri="{FF2B5EF4-FFF2-40B4-BE49-F238E27FC236}">
                <a16:creationId xmlns:a16="http://schemas.microsoft.com/office/drawing/2014/main" id="{1F1AB10B-AA4A-49D5-B23A-FBB6897301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162" y="2455150"/>
            <a:ext cx="5142451" cy="289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32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1901-1477-414D-AE09-CB9BE09D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Type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43816-4A6F-4CCA-BEB5-BD237B7A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actually many definitions! Here are somewhat useful ones:</a:t>
            </a:r>
          </a:p>
          <a:p>
            <a:r>
              <a:rPr lang="en-US" dirty="0"/>
              <a:t>Fixed</a:t>
            </a:r>
          </a:p>
          <a:p>
            <a:pPr lvl="1"/>
            <a:r>
              <a:rPr lang="en-US" dirty="0"/>
              <a:t>Often a variable that you want to make inference on directly</a:t>
            </a:r>
          </a:p>
          <a:p>
            <a:pPr lvl="1"/>
            <a:r>
              <a:rPr lang="en-US" dirty="0"/>
              <a:t>You estimate the parameter directly through maximum likelihood and no other parameters are involved</a:t>
            </a:r>
          </a:p>
          <a:p>
            <a:r>
              <a:rPr lang="en-US" dirty="0"/>
              <a:t>Random</a:t>
            </a:r>
          </a:p>
          <a:p>
            <a:pPr lvl="1"/>
            <a:r>
              <a:rPr lang="en-US" dirty="0"/>
              <a:t>Often a latent variable that describes the population</a:t>
            </a:r>
          </a:p>
          <a:p>
            <a:pPr lvl="1"/>
            <a:r>
              <a:rPr lang="en-US" dirty="0"/>
              <a:t>You estimating the parameters via shrinkage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36F8-21D8-4CED-9116-DD1DD28C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BEA-5D51-4E88-ACAD-6A10B321F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611" y="4311212"/>
            <a:ext cx="4856897" cy="1537851"/>
          </a:xfrm>
        </p:spPr>
        <p:txBody>
          <a:bodyPr/>
          <a:lstStyle/>
          <a:p>
            <a:r>
              <a:rPr lang="en-US" dirty="0"/>
              <a:t>Two Main Components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Linear regression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Mean-variance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FACD18-A364-4478-9CA1-545EC38927EC}"/>
                  </a:ext>
                </a:extLst>
              </p:cNvPr>
              <p:cNvSpPr txBox="1"/>
              <p:nvPr/>
            </p:nvSpPr>
            <p:spPr>
              <a:xfrm>
                <a:off x="3310855" y="2307194"/>
                <a:ext cx="4848836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FACD18-A364-4478-9CA1-545EC389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855" y="2307194"/>
                <a:ext cx="4848836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8FC29C4-958D-45EA-8D69-ED12E7E34F66}"/>
              </a:ext>
            </a:extLst>
          </p:cNvPr>
          <p:cNvSpPr/>
          <p:nvPr/>
        </p:nvSpPr>
        <p:spPr>
          <a:xfrm>
            <a:off x="3179428" y="2189527"/>
            <a:ext cx="3640822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3FF51-0EEE-4994-B681-99406334DB08}"/>
              </a:ext>
            </a:extLst>
          </p:cNvPr>
          <p:cNvSpPr/>
          <p:nvPr/>
        </p:nvSpPr>
        <p:spPr>
          <a:xfrm>
            <a:off x="6887361" y="2188548"/>
            <a:ext cx="1403758" cy="914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773394-0B13-406E-9068-6DF6CB46FE4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7589240" y="3102948"/>
            <a:ext cx="1968023" cy="125088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4CBB3-C5AB-46D3-B1DB-5D602E1A8833}"/>
                  </a:ext>
                </a:extLst>
              </p:cNvPr>
              <p:cNvSpPr txBox="1"/>
              <p:nvPr/>
            </p:nvSpPr>
            <p:spPr>
              <a:xfrm>
                <a:off x="8316286" y="4564811"/>
                <a:ext cx="24763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4CBB3-C5AB-46D3-B1DB-5D602E1A8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86" y="4564811"/>
                <a:ext cx="247636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1EFCAE6-4B94-4264-AFAB-B73C649A4EE8}"/>
              </a:ext>
            </a:extLst>
          </p:cNvPr>
          <p:cNvSpPr/>
          <p:nvPr/>
        </p:nvSpPr>
        <p:spPr>
          <a:xfrm>
            <a:off x="8321877" y="4353832"/>
            <a:ext cx="2470772" cy="914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Using Location-Based and Future Reminders">
            <a:extLst>
              <a:ext uri="{FF2B5EF4-FFF2-40B4-BE49-F238E27FC236}">
                <a16:creationId xmlns:a16="http://schemas.microsoft.com/office/drawing/2014/main" id="{DF33B7A8-C582-46E5-BB1F-026BCC2B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51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36F8-21D8-4CED-9116-DD1DD28C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2BEA-5D51-4E88-ACAD-6A10B321F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21" y="4955024"/>
            <a:ext cx="4856897" cy="15378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 Main Components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Fixed effects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Random effects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Mean-variance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FACD18-A364-4478-9CA1-545EC38927EC}"/>
                  </a:ext>
                </a:extLst>
              </p:cNvPr>
              <p:cNvSpPr txBox="1"/>
              <p:nvPr/>
            </p:nvSpPr>
            <p:spPr>
              <a:xfrm>
                <a:off x="1668010" y="2302532"/>
                <a:ext cx="7166995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FACD18-A364-4478-9CA1-545EC389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010" y="2302532"/>
                <a:ext cx="7166995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8FC29C4-958D-45EA-8D69-ED12E7E34F66}"/>
              </a:ext>
            </a:extLst>
          </p:cNvPr>
          <p:cNvSpPr/>
          <p:nvPr/>
        </p:nvSpPr>
        <p:spPr>
          <a:xfrm>
            <a:off x="1852569" y="2213349"/>
            <a:ext cx="3709332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3FF51-0EEE-4994-B681-99406334DB08}"/>
              </a:ext>
            </a:extLst>
          </p:cNvPr>
          <p:cNvSpPr/>
          <p:nvPr/>
        </p:nvSpPr>
        <p:spPr>
          <a:xfrm>
            <a:off x="7231310" y="2213349"/>
            <a:ext cx="1403758" cy="914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773394-0B13-406E-9068-6DF6CB46FE4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7933189" y="3127749"/>
            <a:ext cx="1624074" cy="12260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4CBB3-C5AB-46D3-B1DB-5D602E1A8833}"/>
                  </a:ext>
                </a:extLst>
              </p:cNvPr>
              <p:cNvSpPr txBox="1"/>
              <p:nvPr/>
            </p:nvSpPr>
            <p:spPr>
              <a:xfrm>
                <a:off x="8316286" y="4564811"/>
                <a:ext cx="24763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4CBB3-C5AB-46D3-B1DB-5D602E1A8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86" y="4564811"/>
                <a:ext cx="247636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1EFCAE6-4B94-4264-AFAB-B73C649A4EE8}"/>
              </a:ext>
            </a:extLst>
          </p:cNvPr>
          <p:cNvSpPr/>
          <p:nvPr/>
        </p:nvSpPr>
        <p:spPr>
          <a:xfrm>
            <a:off x="8321877" y="4353832"/>
            <a:ext cx="2470772" cy="914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7A13F-5BBF-4434-8B24-60969A0A4453}"/>
              </a:ext>
            </a:extLst>
          </p:cNvPr>
          <p:cNvSpPr/>
          <p:nvPr/>
        </p:nvSpPr>
        <p:spPr>
          <a:xfrm>
            <a:off x="5627614" y="2213349"/>
            <a:ext cx="1536584" cy="9144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B3B724-2F16-416C-B3B5-A6F6312ECD03}"/>
              </a:ext>
            </a:extLst>
          </p:cNvPr>
          <p:cNvCxnSpPr>
            <a:cxnSpLocks/>
          </p:cNvCxnSpPr>
          <p:nvPr/>
        </p:nvCxnSpPr>
        <p:spPr>
          <a:xfrm flipH="1">
            <a:off x="6068797" y="3127749"/>
            <a:ext cx="349077" cy="1142247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B33F3E-B05C-441E-92B3-CAC33EFEDD12}"/>
              </a:ext>
            </a:extLst>
          </p:cNvPr>
          <p:cNvCxnSpPr>
            <a:cxnSpLocks/>
          </p:cNvCxnSpPr>
          <p:nvPr/>
        </p:nvCxnSpPr>
        <p:spPr>
          <a:xfrm flipH="1">
            <a:off x="2634737" y="3127749"/>
            <a:ext cx="1227848" cy="1679166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72672B-26D5-4446-99A1-53B1849978A5}"/>
                  </a:ext>
                </a:extLst>
              </p:cNvPr>
              <p:cNvSpPr txBox="1"/>
              <p:nvPr/>
            </p:nvSpPr>
            <p:spPr>
              <a:xfrm>
                <a:off x="4978395" y="4560693"/>
                <a:ext cx="24763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72672B-26D5-4446-99A1-53B184997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395" y="4560693"/>
                <a:ext cx="247636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5266B96-8847-4481-8CE5-BD4DBD427076}"/>
              </a:ext>
            </a:extLst>
          </p:cNvPr>
          <p:cNvSpPr/>
          <p:nvPr/>
        </p:nvSpPr>
        <p:spPr>
          <a:xfrm>
            <a:off x="4931448" y="4349714"/>
            <a:ext cx="2470772" cy="9144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E676-3784-42D8-96BD-29FF3A1D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8" y="137840"/>
            <a:ext cx="10515600" cy="1325563"/>
          </a:xfrm>
        </p:spPr>
        <p:txBody>
          <a:bodyPr/>
          <a:lstStyle/>
          <a:p>
            <a:r>
              <a:rPr lang="en-US" dirty="0"/>
              <a:t>Random Effects</a:t>
            </a:r>
          </a:p>
        </p:txBody>
      </p:sp>
      <p:pic>
        <p:nvPicPr>
          <p:cNvPr id="4" name="Picture 2" descr="Probability distributions. Constructing probability distribution… | by  dharmanath patil 🤟🏻 | Analytics Vidhya | Medium">
            <a:extLst>
              <a:ext uri="{FF2B5EF4-FFF2-40B4-BE49-F238E27FC236}">
                <a16:creationId xmlns:a16="http://schemas.microsoft.com/office/drawing/2014/main" id="{9C65D4C5-7C3F-4B33-84F5-C31EAE156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4" t="10040" b="4625"/>
          <a:stretch/>
        </p:blipFill>
        <p:spPr bwMode="auto">
          <a:xfrm>
            <a:off x="3908920" y="2489076"/>
            <a:ext cx="4374159" cy="377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E97C38-CDA1-49D3-B421-044EB86920A8}"/>
              </a:ext>
            </a:extLst>
          </p:cNvPr>
          <p:cNvCxnSpPr>
            <a:cxnSpLocks/>
          </p:cNvCxnSpPr>
          <p:nvPr/>
        </p:nvCxnSpPr>
        <p:spPr>
          <a:xfrm flipV="1">
            <a:off x="6205491" y="2640599"/>
            <a:ext cx="0" cy="3405096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F98B1-8942-45AA-B816-AC7CF1BF058A}"/>
              </a:ext>
            </a:extLst>
          </p:cNvPr>
          <p:cNvSpPr txBox="1"/>
          <p:nvPr/>
        </p:nvSpPr>
        <p:spPr>
          <a:xfrm>
            <a:off x="8933895" y="2089393"/>
            <a:ext cx="305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Represents a sample from a larger reference 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1BFB8-957F-4413-B462-69622C543C84}"/>
                  </a:ext>
                </a:extLst>
              </p:cNvPr>
              <p:cNvSpPr txBox="1"/>
              <p:nvPr/>
            </p:nvSpPr>
            <p:spPr>
              <a:xfrm>
                <a:off x="6042876" y="6203160"/>
                <a:ext cx="3698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E1BFB8-957F-4413-B462-69622C543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876" y="6203160"/>
                <a:ext cx="36984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86C7C4B2-7D0A-4C5F-A417-E69AB2A0CC98}"/>
              </a:ext>
            </a:extLst>
          </p:cNvPr>
          <p:cNvSpPr/>
          <p:nvPr/>
        </p:nvSpPr>
        <p:spPr>
          <a:xfrm rot="5400000">
            <a:off x="5903672" y="935155"/>
            <a:ext cx="603638" cy="273465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8D19A3-0045-4195-B6E8-7704955D6BD4}"/>
                  </a:ext>
                </a:extLst>
              </p:cNvPr>
              <p:cNvSpPr txBox="1"/>
              <p:nvPr/>
            </p:nvSpPr>
            <p:spPr>
              <a:xfrm>
                <a:off x="6013098" y="1309052"/>
                <a:ext cx="38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8D19A3-0045-4195-B6E8-7704955D6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098" y="1309052"/>
                <a:ext cx="38478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FC1492-A430-4CAA-8E52-9EEAB69D7C5E}"/>
                  </a:ext>
                </a:extLst>
              </p:cNvPr>
              <p:cNvSpPr txBox="1"/>
              <p:nvPr/>
            </p:nvSpPr>
            <p:spPr>
              <a:xfrm>
                <a:off x="494387" y="3133478"/>
                <a:ext cx="32842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FC1492-A430-4CAA-8E52-9EEAB69D7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" y="3133478"/>
                <a:ext cx="32842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ADA16-817E-45FD-8636-D13E9438D216}"/>
                  </a:ext>
                </a:extLst>
              </p:cNvPr>
              <p:cNvSpPr txBox="1"/>
              <p:nvPr/>
            </p:nvSpPr>
            <p:spPr>
              <a:xfrm>
                <a:off x="479383" y="3613666"/>
                <a:ext cx="3434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6ADA16-817E-45FD-8636-D13E9438D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3" y="3613666"/>
                <a:ext cx="34342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48E08C4-D7CE-400C-92AF-5A1C48FDCD10}"/>
              </a:ext>
            </a:extLst>
          </p:cNvPr>
          <p:cNvSpPr txBox="1"/>
          <p:nvPr/>
        </p:nvSpPr>
        <p:spPr>
          <a:xfrm>
            <a:off x="921231" y="3244334"/>
            <a:ext cx="212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effect mean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D0400-ED82-4C1B-B785-0640BA6A64C8}"/>
              </a:ext>
            </a:extLst>
          </p:cNvPr>
          <p:cNvSpPr txBox="1"/>
          <p:nvPr/>
        </p:nvSpPr>
        <p:spPr>
          <a:xfrm>
            <a:off x="921230" y="3675221"/>
            <a:ext cx="261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effect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0650CA-5AF4-42E8-A56E-3972AA3E68B8}"/>
                  </a:ext>
                </a:extLst>
              </p:cNvPr>
              <p:cNvSpPr txBox="1"/>
              <p:nvPr/>
            </p:nvSpPr>
            <p:spPr>
              <a:xfrm>
                <a:off x="9184466" y="5553252"/>
                <a:ext cx="24763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0650CA-5AF4-42E8-A56E-3972AA3E6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466" y="5553252"/>
                <a:ext cx="247636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93EC972-71AE-47C8-9BCB-253A563F63AE}"/>
              </a:ext>
            </a:extLst>
          </p:cNvPr>
          <p:cNvSpPr txBox="1"/>
          <p:nvPr/>
        </p:nvSpPr>
        <p:spPr>
          <a:xfrm>
            <a:off x="8895689" y="4122277"/>
            <a:ext cx="3053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practice, we often set the mean of the random effect to zero and estimate the variance</a:t>
            </a:r>
          </a:p>
        </p:txBody>
      </p:sp>
    </p:spTree>
    <p:extLst>
      <p:ext uri="{BB962C8B-B14F-4D97-AF65-F5344CB8AC3E}">
        <p14:creationId xmlns:p14="http://schemas.microsoft.com/office/powerpoint/2010/main" val="18740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E676-3784-42D8-96BD-29FF3A1D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8" y="137840"/>
            <a:ext cx="10515600" cy="1325563"/>
          </a:xfrm>
        </p:spPr>
        <p:txBody>
          <a:bodyPr/>
          <a:lstStyle/>
          <a:p>
            <a:r>
              <a:rPr lang="en-US" dirty="0"/>
              <a:t>Random Effects Example</a:t>
            </a:r>
          </a:p>
        </p:txBody>
      </p:sp>
      <p:pic>
        <p:nvPicPr>
          <p:cNvPr id="4" name="Picture 2" descr="Probability distributions. Constructing probability distribution… | by  dharmanath patil 🤟🏻 | Analytics Vidhya | Medium">
            <a:extLst>
              <a:ext uri="{FF2B5EF4-FFF2-40B4-BE49-F238E27FC236}">
                <a16:creationId xmlns:a16="http://schemas.microsoft.com/office/drawing/2014/main" id="{9C65D4C5-7C3F-4B33-84F5-C31EAE156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4" t="10040" b="4625"/>
          <a:stretch/>
        </p:blipFill>
        <p:spPr bwMode="auto">
          <a:xfrm>
            <a:off x="4029850" y="1702071"/>
            <a:ext cx="4374159" cy="377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E97C38-CDA1-49D3-B421-044EB86920A8}"/>
              </a:ext>
            </a:extLst>
          </p:cNvPr>
          <p:cNvCxnSpPr>
            <a:cxnSpLocks/>
          </p:cNvCxnSpPr>
          <p:nvPr/>
        </p:nvCxnSpPr>
        <p:spPr>
          <a:xfrm flipV="1">
            <a:off x="6326421" y="1853594"/>
            <a:ext cx="0" cy="460173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E469D-2A4E-464B-AEC5-D57F0E3A7EFC}"/>
                  </a:ext>
                </a:extLst>
              </p:cNvPr>
              <p:cNvSpPr txBox="1"/>
              <p:nvPr/>
            </p:nvSpPr>
            <p:spPr>
              <a:xfrm>
                <a:off x="4914871" y="5481740"/>
                <a:ext cx="28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5E469D-2A4E-464B-AEC5-D57F0E3A7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871" y="5481740"/>
                <a:ext cx="281551" cy="276999"/>
              </a:xfrm>
              <a:prstGeom prst="rect">
                <a:avLst/>
              </a:prstGeom>
              <a:blipFill>
                <a:blip r:embed="rId3"/>
                <a:stretch>
                  <a:fillRect l="-19565" r="-869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A61119-86D4-46A0-895C-58875746FA47}"/>
                  </a:ext>
                </a:extLst>
              </p:cNvPr>
              <p:cNvSpPr txBox="1"/>
              <p:nvPr/>
            </p:nvSpPr>
            <p:spPr>
              <a:xfrm>
                <a:off x="5811686" y="5467356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A61119-86D4-46A0-895C-58875746F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86" y="5467356"/>
                <a:ext cx="286873" cy="276999"/>
              </a:xfrm>
              <a:prstGeom prst="rect">
                <a:avLst/>
              </a:prstGeom>
              <a:blipFill>
                <a:blip r:embed="rId4"/>
                <a:stretch>
                  <a:fillRect l="-19149" r="-851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081F9E-37D4-45EB-85D6-1350EC4FB947}"/>
                  </a:ext>
                </a:extLst>
              </p:cNvPr>
              <p:cNvSpPr txBox="1"/>
              <p:nvPr/>
            </p:nvSpPr>
            <p:spPr>
              <a:xfrm>
                <a:off x="6404628" y="5481740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081F9E-37D4-45EB-85D6-1350EC4FB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628" y="5481740"/>
                <a:ext cx="286873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4AE704-7D9F-4DCF-AC08-49C4B9A9AB2F}"/>
                  </a:ext>
                </a:extLst>
              </p:cNvPr>
              <p:cNvSpPr txBox="1"/>
              <p:nvPr/>
            </p:nvSpPr>
            <p:spPr>
              <a:xfrm>
                <a:off x="7165989" y="5513259"/>
                <a:ext cx="286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4AE704-7D9F-4DCF-AC08-49C4B9A9A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989" y="5513259"/>
                <a:ext cx="286873" cy="276999"/>
              </a:xfrm>
              <a:prstGeom prst="rect">
                <a:avLst/>
              </a:prstGeom>
              <a:blipFill>
                <a:blip r:embed="rId6"/>
                <a:stretch>
                  <a:fillRect l="-21277" r="-638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1A381C-FC94-431F-B2D8-A2E49F2DBED7}"/>
                  </a:ext>
                </a:extLst>
              </p:cNvPr>
              <p:cNvSpPr txBox="1"/>
              <p:nvPr/>
            </p:nvSpPr>
            <p:spPr>
              <a:xfrm>
                <a:off x="6141498" y="1180058"/>
                <a:ext cx="3698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1A381C-FC94-431F-B2D8-A2E49F2DB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498" y="1180058"/>
                <a:ext cx="36984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99E4D3-5335-4CBD-8C24-39DB662BB534}"/>
              </a:ext>
            </a:extLst>
          </p:cNvPr>
          <p:cNvCxnSpPr>
            <a:cxnSpLocks/>
          </p:cNvCxnSpPr>
          <p:nvPr/>
        </p:nvCxnSpPr>
        <p:spPr>
          <a:xfrm flipV="1">
            <a:off x="5039265" y="4894225"/>
            <a:ext cx="0" cy="364465"/>
          </a:xfrm>
          <a:prstGeom prst="line">
            <a:avLst/>
          </a:prstGeom>
          <a:ln w="254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157A61-696D-4BC7-AC63-4F80093D28E3}"/>
              </a:ext>
            </a:extLst>
          </p:cNvPr>
          <p:cNvCxnSpPr>
            <a:cxnSpLocks/>
          </p:cNvCxnSpPr>
          <p:nvPr/>
        </p:nvCxnSpPr>
        <p:spPr>
          <a:xfrm flipV="1">
            <a:off x="5955122" y="2462997"/>
            <a:ext cx="0" cy="2795694"/>
          </a:xfrm>
          <a:prstGeom prst="line">
            <a:avLst/>
          </a:prstGeom>
          <a:ln w="254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0BECFE-9B67-4285-8CB9-E381FB3FCBD4}"/>
              </a:ext>
            </a:extLst>
          </p:cNvPr>
          <p:cNvCxnSpPr>
            <a:cxnSpLocks/>
          </p:cNvCxnSpPr>
          <p:nvPr/>
        </p:nvCxnSpPr>
        <p:spPr>
          <a:xfrm flipH="1" flipV="1">
            <a:off x="7309425" y="4603769"/>
            <a:ext cx="10689" cy="654922"/>
          </a:xfrm>
          <a:prstGeom prst="line">
            <a:avLst/>
          </a:prstGeom>
          <a:ln w="254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8C7F57-2254-4DD5-9A32-32CB6B70D76E}"/>
              </a:ext>
            </a:extLst>
          </p:cNvPr>
          <p:cNvCxnSpPr>
            <a:cxnSpLocks/>
          </p:cNvCxnSpPr>
          <p:nvPr/>
        </p:nvCxnSpPr>
        <p:spPr>
          <a:xfrm flipH="1" flipV="1">
            <a:off x="6511343" y="2107994"/>
            <a:ext cx="35786" cy="3150696"/>
          </a:xfrm>
          <a:prstGeom prst="line">
            <a:avLst/>
          </a:prstGeom>
          <a:ln w="254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FD803FD-1CD0-49DC-AD39-4CB9C5BAF6F2}"/>
              </a:ext>
            </a:extLst>
          </p:cNvPr>
          <p:cNvSpPr txBox="1"/>
          <p:nvPr/>
        </p:nvSpPr>
        <p:spPr>
          <a:xfrm>
            <a:off x="541730" y="1702071"/>
            <a:ext cx="2821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 levels of a random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aggregation of the individual effects allow us to estimate the effect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F49358-893B-498F-9D0E-96356CCCCF7A}"/>
              </a:ext>
            </a:extLst>
          </p:cNvPr>
          <p:cNvCxnSpPr>
            <a:cxnSpLocks/>
          </p:cNvCxnSpPr>
          <p:nvPr/>
        </p:nvCxnSpPr>
        <p:spPr>
          <a:xfrm flipV="1">
            <a:off x="5039265" y="6019617"/>
            <a:ext cx="1287156" cy="1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F326AA-0D60-4FCF-9089-9EEDDB1FCB58}"/>
              </a:ext>
            </a:extLst>
          </p:cNvPr>
          <p:cNvCxnSpPr>
            <a:cxnSpLocks/>
          </p:cNvCxnSpPr>
          <p:nvPr/>
        </p:nvCxnSpPr>
        <p:spPr>
          <a:xfrm>
            <a:off x="5982070" y="5874793"/>
            <a:ext cx="344350" cy="0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706A86-0B83-4988-8E65-7930C4B650BF}"/>
              </a:ext>
            </a:extLst>
          </p:cNvPr>
          <p:cNvCxnSpPr>
            <a:cxnSpLocks/>
          </p:cNvCxnSpPr>
          <p:nvPr/>
        </p:nvCxnSpPr>
        <p:spPr>
          <a:xfrm flipV="1">
            <a:off x="6326421" y="6150056"/>
            <a:ext cx="993693" cy="5186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869122-8099-4778-A0E6-C3C579FAB608}"/>
              </a:ext>
            </a:extLst>
          </p:cNvPr>
          <p:cNvCxnSpPr>
            <a:cxnSpLocks/>
          </p:cNvCxnSpPr>
          <p:nvPr/>
        </p:nvCxnSpPr>
        <p:spPr>
          <a:xfrm flipV="1">
            <a:off x="6326420" y="5954397"/>
            <a:ext cx="202816" cy="1"/>
          </a:xfrm>
          <a:prstGeom prst="line">
            <a:avLst/>
          </a:prstGeom>
          <a:ln w="254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A9167B86-E409-4D81-ADBF-73B9CA67FF61}"/>
              </a:ext>
            </a:extLst>
          </p:cNvPr>
          <p:cNvSpPr/>
          <p:nvPr/>
        </p:nvSpPr>
        <p:spPr>
          <a:xfrm rot="10800000">
            <a:off x="7692691" y="5702677"/>
            <a:ext cx="603638" cy="894758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24FA22-4113-406B-B712-9F7A1B4B5D95}"/>
                  </a:ext>
                </a:extLst>
              </p:cNvPr>
              <p:cNvSpPr txBox="1"/>
              <p:nvPr/>
            </p:nvSpPr>
            <p:spPr>
              <a:xfrm>
                <a:off x="8652847" y="5873057"/>
                <a:ext cx="3847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24FA22-4113-406B-B712-9F7A1B4B5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847" y="5873057"/>
                <a:ext cx="38478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E335E3-7606-44AF-97D7-A1ECE9472220}"/>
                  </a:ext>
                </a:extLst>
              </p:cNvPr>
              <p:cNvSpPr txBox="1"/>
              <p:nvPr/>
            </p:nvSpPr>
            <p:spPr>
              <a:xfrm>
                <a:off x="9395701" y="1660723"/>
                <a:ext cx="247636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E335E3-7606-44AF-97D7-A1ECE9472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701" y="1660723"/>
                <a:ext cx="247636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4317E780-F107-49C9-B6D8-902658F758A6}"/>
              </a:ext>
            </a:extLst>
          </p:cNvPr>
          <p:cNvSpPr/>
          <p:nvPr/>
        </p:nvSpPr>
        <p:spPr>
          <a:xfrm>
            <a:off x="7117909" y="5510816"/>
            <a:ext cx="404410" cy="38268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9EE9950A-7D5A-458F-8C1B-6CD6523DA6EE}"/>
              </a:ext>
            </a:extLst>
          </p:cNvPr>
          <p:cNvSpPr/>
          <p:nvPr/>
        </p:nvSpPr>
        <p:spPr>
          <a:xfrm rot="10800000">
            <a:off x="7656062" y="4697451"/>
            <a:ext cx="603638" cy="894758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914F27-802F-44F0-8669-B574BF451DEB}"/>
              </a:ext>
            </a:extLst>
          </p:cNvPr>
          <p:cNvSpPr txBox="1"/>
          <p:nvPr/>
        </p:nvSpPr>
        <p:spPr>
          <a:xfrm>
            <a:off x="8631251" y="4668880"/>
            <a:ext cx="3053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level of the random variable also has an estimate of uncertainty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BCA543-69B4-48BC-A18D-76FA72F657BE}"/>
              </a:ext>
            </a:extLst>
          </p:cNvPr>
          <p:cNvSpPr txBox="1"/>
          <p:nvPr/>
        </p:nvSpPr>
        <p:spPr>
          <a:xfrm>
            <a:off x="9106924" y="5853857"/>
            <a:ext cx="3053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estimate for the suite of random levels</a:t>
            </a:r>
          </a:p>
        </p:txBody>
      </p:sp>
      <p:pic>
        <p:nvPicPr>
          <p:cNvPr id="36" name="Picture 2" descr="Using Location-Based and Future Reminders">
            <a:extLst>
              <a:ext uri="{FF2B5EF4-FFF2-40B4-BE49-F238E27FC236}">
                <a16:creationId xmlns:a16="http://schemas.microsoft.com/office/drawing/2014/main" id="{EE6907CE-9ED0-4DB2-97B2-A11DD318A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04" y="0"/>
            <a:ext cx="3290596" cy="164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13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E715-A8AE-4CC8-8864-B543DF97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like random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F7993-E771-4F7B-BECF-799C5FE9A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sharing across levels of the effect</a:t>
            </a:r>
          </a:p>
          <a:p>
            <a:pPr lvl="1"/>
            <a:r>
              <a:rPr lang="en-US" dirty="0"/>
              <a:t>Estimates gravitate toward the mean of the normal distribution governing the effect</a:t>
            </a:r>
          </a:p>
          <a:p>
            <a:pPr lvl="1"/>
            <a:r>
              <a:rPr lang="en-US" dirty="0"/>
              <a:t>Random levels with higher sample size can be estimated in an unbiased matter</a:t>
            </a:r>
          </a:p>
          <a:p>
            <a:r>
              <a:rPr lang="en-US" dirty="0"/>
              <a:t>They are efficient</a:t>
            </a:r>
          </a:p>
          <a:p>
            <a:pPr lvl="1"/>
            <a:r>
              <a:rPr lang="en-US" dirty="0"/>
              <a:t>Handle complicated study designs or effects with multiple levels without using many degrees of freedom in the model</a:t>
            </a:r>
          </a:p>
          <a:p>
            <a:r>
              <a:rPr lang="en-US" dirty="0"/>
              <a:t>They can account for complex study designs or clear biases in data collection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3F789-1FF1-4A73-862E-2690D30A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things go sideways?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D62A-5B96-4907-A825-55F4663DD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independence in your random variable levels</a:t>
            </a:r>
          </a:p>
          <a:p>
            <a:r>
              <a:rPr lang="en-US" dirty="0"/>
              <a:t>Too few levels to properly estimate the variance</a:t>
            </a:r>
          </a:p>
          <a:p>
            <a:r>
              <a:rPr lang="en-US" dirty="0"/>
              <a:t>Confounded/correlated with other random or fixed effects</a:t>
            </a:r>
          </a:p>
          <a:p>
            <a:r>
              <a:rPr lang="en-US" dirty="0"/>
              <a:t>Maximum likelihood convergence is harder to achieve</a:t>
            </a:r>
          </a:p>
          <a:p>
            <a:r>
              <a:rPr lang="en-US" dirty="0"/>
              <a:t>It can be difficult to assess the fit of the random variance term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02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53910</TotalTime>
  <Words>502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An Introduction to Generalized Linear Mixed Models</vt:lpstr>
      <vt:lpstr>General Linear Mixed Models</vt:lpstr>
      <vt:lpstr>Effect Type Definitions</vt:lpstr>
      <vt:lpstr>GLMs</vt:lpstr>
      <vt:lpstr>GLMMs</vt:lpstr>
      <vt:lpstr>Random Effects</vt:lpstr>
      <vt:lpstr>Random Effects Example</vt:lpstr>
      <vt:lpstr>Why do we like random effects?</vt:lpstr>
      <vt:lpstr>Why do things go sideways? </vt:lpstr>
      <vt:lpstr>Issues with inference</vt:lpstr>
      <vt:lpstr>Example: revisiting the tick abundance data set with an eye to individual effects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Generalized Linear Models</dc:title>
  <dc:creator>Evan Adams</dc:creator>
  <cp:lastModifiedBy>Evan Adams</cp:lastModifiedBy>
  <cp:revision>70</cp:revision>
  <dcterms:created xsi:type="dcterms:W3CDTF">2020-05-01T15:21:49Z</dcterms:created>
  <dcterms:modified xsi:type="dcterms:W3CDTF">2021-07-27T01:13:29Z</dcterms:modified>
</cp:coreProperties>
</file>